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90" r:id="rId8"/>
    <p:sldId id="292" r:id="rId9"/>
    <p:sldId id="291" r:id="rId10"/>
    <p:sldId id="315" r:id="rId11"/>
    <p:sldId id="316" r:id="rId12"/>
    <p:sldId id="317" r:id="rId13"/>
    <p:sldId id="318" r:id="rId14"/>
    <p:sldId id="314" r:id="rId15"/>
    <p:sldId id="293" r:id="rId16"/>
    <p:sldId id="294" r:id="rId17"/>
    <p:sldId id="295" r:id="rId18"/>
    <p:sldId id="305" r:id="rId19"/>
    <p:sldId id="312" r:id="rId20"/>
    <p:sldId id="306" r:id="rId21"/>
    <p:sldId id="296" r:id="rId22"/>
    <p:sldId id="297" r:id="rId23"/>
    <p:sldId id="307" r:id="rId24"/>
    <p:sldId id="298" r:id="rId25"/>
    <p:sldId id="299" r:id="rId26"/>
    <p:sldId id="302" r:id="rId27"/>
    <p:sldId id="308" r:id="rId28"/>
    <p:sldId id="310" r:id="rId29"/>
    <p:sldId id="311" r:id="rId30"/>
    <p:sldId id="303" r:id="rId31"/>
    <p:sldId id="304" r:id="rId32"/>
    <p:sldId id="313" r:id="rId33"/>
    <p:sldId id="289" r:id="rId34"/>
  </p:sldIdLst>
  <p:sldSz cx="1218946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030"/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3"/>
            <a:ext cx="91422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460" y="274638"/>
            <a:ext cx="274266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80" y="274638"/>
            <a:ext cx="80689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0" y="-1270"/>
            <a:ext cx="12222614" cy="962025"/>
          </a:xfrm>
          <a:prstGeom prst="rect">
            <a:avLst/>
          </a:prstGeom>
          <a:solidFill>
            <a:srgbClr val="D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0" y="274955"/>
            <a:ext cx="1097064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525"/>
            <a:ext cx="1097064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3"/>
            <a:ext cx="1051353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80" y="1600200"/>
            <a:ext cx="537561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506" y="1600200"/>
            <a:ext cx="537561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3" y="1681163"/>
            <a:ext cx="515677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3" y="2505075"/>
            <a:ext cx="515677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5"/>
            <a:ext cx="518216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168" y="987425"/>
            <a:ext cx="6170985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480" y="274955"/>
            <a:ext cx="1097064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480" y="1266825"/>
            <a:ext cx="1097064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480" y="6245225"/>
            <a:ext cx="28442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4780" y="6245225"/>
            <a:ext cx="38600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5880" y="6245225"/>
            <a:ext cx="284424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hyperlink" Target="https://speakerdeck.com/superpikar/inskcape-workshop-2017-pertemuan-2" TargetMode="External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decodeko.co.id/blog/jenis-jenis-font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dafont.com/" TargetMode="External"/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hyperlink" Target="http://www.fontfabric.com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canva.com/color-palette/" TargetMode="External"/><Relationship Id="rId3" Type="http://schemas.openxmlformats.org/officeDocument/2006/relationships/hyperlink" Target="http://www.color-hex.com/color-palettes/" TargetMode="External"/><Relationship Id="rId2" Type="http://schemas.openxmlformats.org/officeDocument/2006/relationships/hyperlink" Target="http://www.colourlovers.com/palettes" TargetMode="External"/><Relationship Id="rId1" Type="http://schemas.openxmlformats.org/officeDocument/2006/relationships/hyperlink" Target="https://color.adobe.com/explore/?filter=most-popular&amp;time=month%2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ambunan.staff.telkomuniversity.ac.id/files/2016/01/3-PRINSIP-DESAIN-LAYOUT-SELEKSI-lagi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log.sribu.com/permainan-warna-dalam-desain-agar-terlihat-lebih-profesional/" TargetMode="External"/><Relationship Id="rId4" Type="http://schemas.openxmlformats.org/officeDocument/2006/relationships/hyperlink" Target="https://www.decodeko.co.id/blog/jenis-jenis-font/" TargetMode="External"/><Relationship Id="rId3" Type="http://schemas.openxmlformats.org/officeDocument/2006/relationships/hyperlink" Target="http://helliumworks.blogspot.kr/2010/12/tipografi-arti-dan-fungsinya.html" TargetMode="External"/><Relationship Id="rId2" Type="http://schemas.openxmlformats.org/officeDocument/2006/relationships/hyperlink" Target="http://vektorrascheln.de/posts/2015/Dec/inkscape-fuer-einsteiger-teil-ii-praxis-en.html" TargetMode="External"/><Relationship Id="rId1" Type="http://schemas.openxmlformats.org/officeDocument/2006/relationships/hyperlink" Target="https://digitalsynopsis.com/design/beautiful-color-gradients-backgrounds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3354720"/>
            <a:ext cx="9142200" cy="853907"/>
          </a:xfrm>
        </p:spPr>
        <p:txBody>
          <a:bodyPr/>
          <a:lstStyle/>
          <a:p>
            <a:r>
              <a:rPr lang="en-US" dirty="0"/>
              <a:t>Workshop #2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4300683"/>
            <a:ext cx="9142200" cy="521867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endParaRPr lang="en-US"/>
          </a:p>
          <a:p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>
              <a:hlinkClick r:id="rId1" action="ppaction://hlinkfile"/>
            </a:endParaRPr>
          </a:p>
          <a:p>
            <a:r>
              <a:rPr lang="en-US">
                <a:hlinkClick r:id="rId2" tooltip="" action="ppaction://hlinkfile"/>
              </a:rPr>
              <a:t>https://speakerdeck.com/superpikar/inskcape-workshop-2017-pertemuan-2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3312" y="5065708"/>
            <a:ext cx="2753453" cy="445047"/>
          </a:xfrm>
          <a:prstGeom prst="rect">
            <a:avLst/>
          </a:prstGeom>
          <a:solidFill>
            <a:srgbClr val="D2303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799296" y="-3769"/>
            <a:ext cx="2399828" cy="2399828"/>
          </a:xfrm>
          <a:prstGeom prst="rtTriangle">
            <a:avLst/>
          </a:prstGeom>
          <a:solidFill>
            <a:srgbClr val="D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3964" y="327001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2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9" y="1095199"/>
            <a:ext cx="2107785" cy="2107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>
              <a:buFont typeface="+mj-lt"/>
              <a:buAutoNum type="arabicPeriod" startAt="6"/>
            </a:pPr>
            <a:r>
              <a:rPr lang="en-US" altLang="en-GB" sz="1800" b="1"/>
              <a:t>Script</a:t>
            </a:r>
            <a:br>
              <a:rPr lang="en-US" altLang="en-GB" sz="1800"/>
            </a:br>
            <a:r>
              <a:rPr lang="en-US" altLang="en-GB" sz="1800"/>
              <a:t>Script dibuat dengan tulisan tangan yang didasarkan pada penggunaan kuas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Retro</a:t>
            </a:r>
            <a:br>
              <a:rPr lang="en-US" altLang="en-GB" sz="1800" b="1"/>
            </a:br>
            <a:r>
              <a:rPr lang="en-US" altLang="en-GB" sz="1800"/>
              <a:t>Jenis Retro biasa digunakan untuk membawa pembaca ke era kuno dengan potongan hurufnya yang kreati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Dingbat</a:t>
            </a:r>
            <a:br>
              <a:rPr lang="en-US" altLang="en-GB" sz="1800"/>
            </a:br>
            <a:r>
              <a:rPr lang="en-US" altLang="en-GB" sz="1800"/>
              <a:t>Font Dingbat adalah jenis font yang memiliki bentuk dan simbol di ranah karakter alfabet dan numerik.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587" y="1363117"/>
            <a:ext cx="3184533" cy="160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429" y="3095691"/>
            <a:ext cx="3194691" cy="1611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064" y="4838423"/>
            <a:ext cx="3194056" cy="16106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List lengkapnya </a:t>
            </a:r>
            <a:r>
              <a:rPr lang="en-US" altLang="en-GB" b="1"/>
              <a:t>17 tipe font </a:t>
            </a:r>
            <a:r>
              <a:rPr lang="en-US" altLang="en-GB"/>
              <a:t>dapat anda baca pada </a:t>
            </a:r>
            <a:r>
              <a:rPr lang="en-US" altLang="en-GB">
                <a:hlinkClick r:id="rId1" action="ppaction://hlinkfile"/>
              </a:rPr>
              <a:t>https://www.decodeko.co.id/blog/jenis-jenis-font/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Tipografi - Download font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Berikut adalah website-website penyedia font (gratis/berbayar)</a:t>
            </a:r>
            <a:endParaRPr lang="en-US" altLang="en-GB"/>
          </a:p>
          <a:p>
            <a:pPr lvl="1"/>
            <a:r>
              <a:rPr lang="en-US" altLang="en-GB">
                <a:hlinkClick r:id="rId1"/>
              </a:rPr>
              <a:t>http://www.fontfabric.com/</a:t>
            </a:r>
            <a:endParaRPr lang="en-US" altLang="en-GB">
              <a:hlinkClick r:id="rId1"/>
            </a:endParaRPr>
          </a:p>
          <a:p>
            <a:pPr lvl="1"/>
            <a:r>
              <a:rPr lang="en-US" altLang="en-GB">
                <a:hlinkClick r:id="rId2" action="ppaction://hlinkfile"/>
              </a:rPr>
              <a:t>https://www.fontsquirrel.com/</a:t>
            </a:r>
            <a:endParaRPr lang="en-US" altLang="en-GB">
              <a:hlinkClick r:id="rId2" action="ppaction://hlinkfile"/>
            </a:endParaRPr>
          </a:p>
          <a:p>
            <a:pPr lvl="1"/>
            <a:r>
              <a:rPr lang="en-US" altLang="en-GB">
                <a:hlinkClick r:id="rId3" action="ppaction://hlinkfile"/>
              </a:rPr>
              <a:t>https://fonts.google.com/</a:t>
            </a:r>
            <a:endParaRPr lang="en-US" altLang="en-GB">
              <a:hlinkClick r:id="rId3" action="ppaction://hlinkfile"/>
            </a:endParaRPr>
          </a:p>
          <a:p>
            <a:pPr lvl="1"/>
            <a:r>
              <a:rPr lang="en-US" altLang="en-GB">
                <a:hlinkClick r:id="rId4" action="ppaction://hlinkfile"/>
              </a:rPr>
              <a:t>https://www.dafont.com/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Buku Tipografi dalam Desain Grafis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480" y="1191066"/>
            <a:ext cx="5645943" cy="4972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56" y="1790388"/>
            <a:ext cx="4188270" cy="463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56" y="1237411"/>
            <a:ext cx="4385082" cy="552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Kombinasi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6718882" cy="4972976"/>
          </a:xfrm>
        </p:spPr>
        <p:txBody>
          <a:bodyPr/>
          <a:p>
            <a:r>
              <a:rPr lang="en-GB" altLang="en-US" sz="1800"/>
              <a:t>Warna </a:t>
            </a:r>
            <a:r>
              <a:rPr lang="en-US" altLang="en-GB" sz="1800"/>
              <a:t>salah satu </a:t>
            </a:r>
            <a:r>
              <a:rPr lang="en-GB" altLang="en-US" sz="1800"/>
              <a:t>elemen desain yang paling penting. </a:t>
            </a:r>
            <a:endParaRPr lang="en-GB" altLang="en-US" sz="1800"/>
          </a:p>
          <a:p>
            <a:r>
              <a:rPr lang="en-GB" altLang="en-US" sz="1800"/>
              <a:t>Warna sering sekali dikaitkan dengan kepribadian maupun selera seorang desainer</a:t>
            </a:r>
            <a:r>
              <a:rPr lang="en-US" altLang="en-GB" sz="1800"/>
              <a:t>.</a:t>
            </a:r>
            <a:endParaRPr lang="en-US" altLang="en-GB" sz="1800"/>
          </a:p>
          <a:p>
            <a:r>
              <a:rPr lang="en-GB" altLang="en-US" sz="1800"/>
              <a:t>Warna sangat penting hubungannya dalam konten.</a:t>
            </a:r>
            <a:endParaRPr lang="en-GB" altLang="en-US" sz="1800"/>
          </a:p>
          <a:p>
            <a:endParaRPr lang="en-GB" altLang="en-US" sz="1600"/>
          </a:p>
          <a:p>
            <a:r>
              <a:rPr lang="en-US" altLang="en-GB" sz="1800"/>
              <a:t>Tips memilih warna yang baik : </a:t>
            </a:r>
            <a:endParaRPr lang="en-US" altLang="en-GB" sz="1800"/>
          </a:p>
          <a:p>
            <a:pPr lvl="1"/>
            <a:r>
              <a:rPr lang="en-US" altLang="en-GB" sz="1600"/>
              <a:t>Memulai desain dengan grayscale</a:t>
            </a:r>
            <a:endParaRPr lang="en-US" altLang="en-GB" sz="1600"/>
          </a:p>
          <a:p>
            <a:pPr lvl="1"/>
            <a:r>
              <a:rPr lang="en-US" altLang="en-GB" sz="1600"/>
              <a:t>Gunakan skema warna</a:t>
            </a:r>
            <a:endParaRPr lang="en-US" altLang="en-GB" sz="1600"/>
          </a:p>
          <a:p>
            <a:pPr lvl="1"/>
            <a:r>
              <a:rPr lang="en-US" altLang="en-GB" sz="1600"/>
              <a:t>Gunakan latar belakang yang teredam untuk membuat konten menonjol</a:t>
            </a:r>
            <a:endParaRPr lang="en-US" altLang="en-GB" sz="1600"/>
          </a:p>
          <a:p>
            <a:pPr lvl="1"/>
            <a:endParaRPr lang="en-US" altLang="en-GB" sz="1600"/>
          </a:p>
          <a:p>
            <a:pPr lvl="0"/>
            <a:r>
              <a:rPr lang="en-US" altLang="en-GB" sz="1800"/>
              <a:t>Website penyedia skema warna </a:t>
            </a:r>
            <a:endParaRPr lang="en-US" altLang="en-GB" sz="1800"/>
          </a:p>
          <a:p>
            <a:pPr lvl="1"/>
            <a:r>
              <a:rPr lang="en-US" altLang="en-GB" sz="1600">
                <a:hlinkClick r:id="rId1" action="ppaction://hlinkfile"/>
              </a:rPr>
              <a:t>https://color.adobe.com/explore/?filter=most-popular&amp;time=month </a:t>
            </a:r>
            <a:endParaRPr lang="en-US" altLang="en-GB" sz="1600">
              <a:hlinkClick r:id="rId1" action="ppaction://hlinkfile"/>
            </a:endParaRPr>
          </a:p>
          <a:p>
            <a:pPr lvl="1"/>
            <a:r>
              <a:rPr lang="en-US" altLang="en-GB" sz="1600">
                <a:hlinkClick r:id="rId2"/>
              </a:rPr>
              <a:t>http://www.colourlovers.com/palettes</a:t>
            </a:r>
            <a:endParaRPr lang="en-US" altLang="en-GB" sz="1600">
              <a:hlinkClick r:id="rId2"/>
            </a:endParaRPr>
          </a:p>
          <a:p>
            <a:pPr lvl="1"/>
            <a:r>
              <a:rPr lang="en-US" altLang="en-GB" sz="1600">
                <a:hlinkClick r:id="rId3"/>
              </a:rPr>
              <a:t>http://www.color-hex.com/color-palettes/</a:t>
            </a:r>
            <a:r>
              <a:rPr lang="en-US" altLang="en-GB" sz="1600"/>
              <a:t> </a:t>
            </a:r>
            <a:endParaRPr lang="en-US" altLang="en-GB" sz="1600"/>
          </a:p>
          <a:p>
            <a:pPr lvl="1"/>
            <a:r>
              <a:rPr lang="en-US" altLang="en-GB" sz="1600">
                <a:hlinkClick r:id="rId4" action="ppaction://hlinkfile"/>
              </a:rPr>
              <a:t>https://www.canva.com/color-palette/</a:t>
            </a: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001" y="3399161"/>
            <a:ext cx="4232712" cy="3310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112" y="1342166"/>
            <a:ext cx="3784490" cy="16576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Layout Dokumen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Teori layout dokumen dapat dibaca pada </a:t>
            </a:r>
            <a:r>
              <a:rPr lang="en-US" altLang="en-GB">
                <a:hlinkClick r:id="rId1"/>
              </a:rPr>
              <a:t>http://tambunan.staff.telkomuniversity.ac.id/files/2016/01/3-PRINSIP-DESAIN-LAYOUT-SELEKSI-lagi.pdf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967" y="-18371"/>
            <a:ext cx="12214360" cy="6873792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7730" y="1063456"/>
            <a:ext cx="3858770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/>
              <a:t>Seleksi objek maksudnya ialah memilih objek</a:t>
            </a:r>
            <a:endParaRPr lang="en-US" altLang="en-GB"/>
          </a:p>
          <a:p>
            <a:r>
              <a:rPr lang="en-US" altLang="en-GB"/>
              <a:t>Setelah objek-objek terseleksi, anda dapat melakukan manipulasi apapun (rotasi, skala, geser, dll)</a:t>
            </a:r>
            <a:endParaRPr lang="en-US" altLang="en-GB"/>
          </a:p>
          <a:p>
            <a:r>
              <a:rPr lang="en-US" altLang="en-GB"/>
              <a:t>Jenis-jenis seleksi :</a:t>
            </a:r>
            <a:endParaRPr lang="en-US" altLang="en-GB"/>
          </a:p>
          <a:p>
            <a:pPr lvl="1"/>
            <a:r>
              <a:rPr lang="en-US" altLang="en-GB"/>
              <a:t>seleksi objek tunggal : </a:t>
            </a:r>
            <a:endParaRPr lang="en-US" altLang="en-GB"/>
          </a:p>
          <a:p>
            <a:pPr lvl="2"/>
            <a:r>
              <a:rPr lang="en-US" altLang="en-GB"/>
              <a:t>klik kiri</a:t>
            </a:r>
            <a:endParaRPr lang="en-US" altLang="en-GB"/>
          </a:p>
          <a:p>
            <a:pPr lvl="1"/>
            <a:r>
              <a:rPr lang="en-US" altLang="en-GB"/>
              <a:t>seleksi multi objek : </a:t>
            </a:r>
            <a:endParaRPr lang="en-US" altLang="en-GB"/>
          </a:p>
          <a:p>
            <a:pPr lvl="2"/>
            <a:r>
              <a:rPr lang="en-US" altLang="en-GB"/>
              <a:t>shift + klik kiri</a:t>
            </a:r>
            <a:endParaRPr lang="en-US" altLang="en-GB"/>
          </a:p>
          <a:p>
            <a:pPr lvl="2"/>
            <a:r>
              <a:rPr lang="en-US" altLang="en-GB"/>
              <a:t>drag mouse melingkupi objek-objek yang akan diseleksi</a:t>
            </a:r>
            <a:endParaRPr lang="en-US" altLang="en-GB"/>
          </a:p>
          <a:p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9678" y="2025291"/>
            <a:ext cx="2368719" cy="2114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05" y="2025291"/>
            <a:ext cx="2241109" cy="2132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7134090" y="4157837"/>
            <a:ext cx="1835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tunggal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9977696" y="4181327"/>
            <a:ext cx="16262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multi objek</a:t>
            </a:r>
            <a:endParaRPr lang="en-US" altLang="en-GB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/>
              <a:t>Untuk menyeleksi objek yang memiliki atribut yang sama, caranya : </a:t>
            </a:r>
            <a:endParaRPr lang="en-US" altLang="en-GB"/>
          </a:p>
          <a:p>
            <a:pPr lvl="1"/>
            <a:r>
              <a:rPr lang="en-US" altLang="en-GB"/>
              <a:t>pilih edit &gt;&gt; select same</a:t>
            </a:r>
            <a:endParaRPr lang="en-US" altLang="en-GB"/>
          </a:p>
          <a:p>
            <a:pPr lvl="1"/>
            <a:r>
              <a:rPr lang="en-US" altLang="en-GB"/>
              <a:t>pilih atribut objek yang akan diseleksi</a:t>
            </a: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394" y="2843010"/>
            <a:ext cx="4913298" cy="1171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51" y="1152973"/>
            <a:ext cx="4542531" cy="2259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51" y="3890554"/>
            <a:ext cx="4585067" cy="2549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610247" y="3338213"/>
            <a:ext cx="355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fill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  <p:sp>
        <p:nvSpPr>
          <p:cNvPr id="11" name="Text Box 10"/>
          <p:cNvSpPr txBox="1"/>
          <p:nvPr/>
        </p:nvSpPr>
        <p:spPr>
          <a:xfrm>
            <a:off x="7610247" y="6440212"/>
            <a:ext cx="388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stroke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Group &amp; ungroup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529126" cy="4972976"/>
          </a:xfrm>
        </p:spPr>
        <p:txBody>
          <a:bodyPr/>
          <a:p>
            <a:r>
              <a:rPr lang="en-US" altLang="en-GB" sz="1800"/>
              <a:t>Group ialah mengelompokkan objek-objek menjadi satu</a:t>
            </a:r>
            <a:endParaRPr lang="en-US" altLang="en-GB" sz="1800"/>
          </a:p>
          <a:p>
            <a:r>
              <a:rPr lang="en-US" altLang="en-GB" sz="1800"/>
              <a:t>Group dilakukan dengan cara menyeleksi objek-objek yang akan digrup, kemudian pilih </a:t>
            </a:r>
            <a:r>
              <a:rPr lang="en-US" altLang="en-GB" sz="1800" b="1" i="1"/>
              <a:t>object &gt;&gt; group</a:t>
            </a:r>
            <a:endParaRPr lang="en-US" altLang="en-GB" sz="1800" b="1" i="1"/>
          </a:p>
          <a:p>
            <a:endParaRPr lang="en-US" altLang="en-GB" sz="1600" b="1" i="1"/>
          </a:p>
          <a:p>
            <a:endParaRPr lang="en-US" altLang="en-GB" sz="1600" b="1" i="1"/>
          </a:p>
          <a:p>
            <a:r>
              <a:rPr lang="en-US" altLang="en-GB" sz="1800"/>
              <a:t>Ungroup ialah memecah objek-objek dalam group menjadi objek terpisah</a:t>
            </a:r>
            <a:endParaRPr lang="en-US" altLang="en-GB" sz="1800"/>
          </a:p>
          <a:p>
            <a:r>
              <a:rPr lang="en-US" altLang="en-GB" sz="1800"/>
              <a:t>Ungroup dilakukan dengan cara menyeleksi group, kemudian pilih </a:t>
            </a:r>
            <a:r>
              <a:rPr lang="en-US" altLang="en-GB" sz="1800" b="1"/>
              <a:t>object &gt;&gt; ungroup </a:t>
            </a:r>
            <a:endParaRPr lang="en-US" altLang="en-GB" sz="1800" b="1"/>
          </a:p>
          <a:p>
            <a:endParaRPr lang="en-US" altLang="en-GB" sz="1600"/>
          </a:p>
          <a:p>
            <a:endParaRPr lang="en-US" altLang="en-GB" sz="1600"/>
          </a:p>
          <a:p>
            <a:r>
              <a:rPr lang="en-US" altLang="en-GB" sz="1800"/>
              <a:t>Ketika menjadi group, kita dapat melakukan manipulasi (rotasi, skala, geser, dll) terhadap group tersebut</a:t>
            </a: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448" y="2614455"/>
            <a:ext cx="3056288" cy="304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4" y="4486067"/>
            <a:ext cx="3008673" cy="247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014" y="1099009"/>
            <a:ext cx="2449348" cy="2161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49371" y="3260123"/>
            <a:ext cx="2211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pada bukan group</a:t>
            </a:r>
            <a:endParaRPr lang="en-US" altLang="en-GB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4" y="3818813"/>
            <a:ext cx="2449348" cy="2371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6430649" y="6190071"/>
            <a:ext cx="27071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seleksi pada group, ada garis</a:t>
            </a:r>
            <a:endParaRPr lang="en-US" altLang="en-GB" sz="1400"/>
          </a:p>
          <a:p>
            <a:r>
              <a:rPr lang="en-US" altLang="en-GB" sz="1400"/>
              <a:t>putus-putus di luar objek-objek</a:t>
            </a:r>
            <a:endParaRPr lang="en-US" altLang="en-GB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4257"/>
          <a:stretch>
            <a:fillRect/>
          </a:stretch>
        </p:blipFill>
        <p:spPr>
          <a:xfrm>
            <a:off x="9375834" y="3818813"/>
            <a:ext cx="2665840" cy="23845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9792947" y="6203404"/>
            <a:ext cx="1777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rotasi pada group</a:t>
            </a:r>
            <a:endParaRPr lang="en-US" altLang="en-GB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46" y="-12023"/>
            <a:ext cx="10391634" cy="69379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7271" y="846963"/>
            <a:ext cx="4659348" cy="4538087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1048" y="795538"/>
            <a:ext cx="4215570" cy="69391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Object position (posisi objek)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939962" cy="4972976"/>
          </a:xfrm>
        </p:spPr>
        <p:txBody>
          <a:bodyPr/>
          <a:p>
            <a:r>
              <a:rPr lang="en-US" altLang="en-GB" sz="1800"/>
              <a:t>Objek pada inkscape saling menumpuk satu-sama lain</a:t>
            </a:r>
            <a:endParaRPr lang="en-US" altLang="en-GB" sz="1800"/>
          </a:p>
          <a:p>
            <a:r>
              <a:rPr lang="en-US" altLang="en-GB" sz="1800"/>
              <a:t>Untuk mengatur letak tumpukan, dimajukan / dimundurkan melalui tombol-tombol berikut 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609" y="2766825"/>
            <a:ext cx="1783999" cy="52567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52608" y="3292502"/>
            <a:ext cx="0" cy="61455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4915" y="3907061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belakang</a:t>
            </a:r>
            <a:endParaRPr lang="en-US" altLang="en-GB" sz="1400"/>
          </a:p>
          <a:p>
            <a:r>
              <a:rPr lang="en-US" altLang="en-GB" sz="1400" b="1" i="1"/>
              <a:t>End</a:t>
            </a:r>
            <a:endParaRPr lang="en-US" altLang="en-GB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763755" y="4343220"/>
            <a:ext cx="1350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mundur 1 level</a:t>
            </a:r>
            <a:endParaRPr lang="en-US" altLang="en-GB" sz="1400"/>
          </a:p>
          <a:p>
            <a:r>
              <a:rPr lang="en-US" altLang="en-GB" sz="1400" b="1" i="1"/>
              <a:t>Page Down</a:t>
            </a:r>
            <a:endParaRPr lang="en-US" altLang="en-GB" sz="1400" b="1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721146" y="3292502"/>
            <a:ext cx="1270" cy="1050718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45300" y="5064438"/>
            <a:ext cx="113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maju 1 level</a:t>
            </a:r>
            <a:endParaRPr lang="en-US" altLang="en-GB" sz="1400"/>
          </a:p>
          <a:p>
            <a:r>
              <a:rPr lang="en-US" altLang="en-GB" sz="1400" b="1" i="1"/>
              <a:t>Page Up</a:t>
            </a:r>
            <a:endParaRPr lang="en-US" altLang="en-GB" sz="1400" b="1" i="1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09690" y="3292502"/>
            <a:ext cx="3809" cy="172622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91884" y="3292502"/>
            <a:ext cx="0" cy="61455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289359" y="3907061"/>
            <a:ext cx="144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depan</a:t>
            </a:r>
            <a:endParaRPr lang="en-US" altLang="en-GB" sz="1400"/>
          </a:p>
          <a:p>
            <a:r>
              <a:rPr lang="en-US" altLang="en-GB" sz="1400" b="1" i="1"/>
              <a:t>Home</a:t>
            </a:r>
            <a:endParaRPr lang="en-US" altLang="en-GB" sz="1400" b="1" i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661" y="1152973"/>
            <a:ext cx="2570609" cy="14303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947" y="1152973"/>
            <a:ext cx="2199207" cy="1166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931" y="3130609"/>
            <a:ext cx="2199207" cy="1185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87463" y="2583346"/>
            <a:ext cx="1479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abu-abu posisi </a:t>
            </a:r>
            <a:endParaRPr lang="en-US" altLang="en-GB" sz="1400"/>
          </a:p>
          <a:p>
            <a:r>
              <a:rPr lang="en-US" altLang="en-GB" sz="1400"/>
              <a:t>paling belakang </a:t>
            </a:r>
            <a:endParaRPr lang="en-US" altLang="en-GB" sz="1400"/>
          </a:p>
        </p:txBody>
      </p:sp>
      <p:sp>
        <p:nvSpPr>
          <p:cNvPr id="18" name="Text Box 17"/>
          <p:cNvSpPr txBox="1"/>
          <p:nvPr/>
        </p:nvSpPr>
        <p:spPr>
          <a:xfrm>
            <a:off x="9767552" y="2319238"/>
            <a:ext cx="22309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1 level</a:t>
            </a:r>
            <a:endParaRPr lang="en-US" altLang="en-GB" sz="1400"/>
          </a:p>
        </p:txBody>
      </p:sp>
      <p:sp>
        <p:nvSpPr>
          <p:cNvPr id="19" name="Text Box 18"/>
          <p:cNvSpPr txBox="1"/>
          <p:nvPr/>
        </p:nvSpPr>
        <p:spPr>
          <a:xfrm>
            <a:off x="9799931" y="4315920"/>
            <a:ext cx="235602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paling depan</a:t>
            </a:r>
            <a:endParaRPr lang="en-US" altLang="en-GB" sz="1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552" y="5274582"/>
            <a:ext cx="2203016" cy="116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9767552" y="6435768"/>
            <a:ext cx="220301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hitam maju 1 level</a:t>
            </a:r>
            <a:endParaRPr lang="en-US" altLang="en-GB" sz="140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69060" y="2625883"/>
            <a:ext cx="635" cy="4558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869695" y="4720971"/>
            <a:ext cx="635" cy="4558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83496" y="1868477"/>
            <a:ext cx="834861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847271" cy="4972976"/>
          </a:xfrm>
        </p:spPr>
        <p:txBody>
          <a:bodyPr/>
          <a:p>
            <a:r>
              <a:rPr lang="en-US" altLang="en-GB" sz="1800"/>
              <a:t>Align digunakan untuk menyamakan posisi antar objek.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kiri</a:t>
            </a:r>
            <a:endParaRPr lang="en-US" altLang="en-GB" sz="1620"/>
          </a:p>
          <a:p>
            <a:pPr lvl="1"/>
            <a:r>
              <a:rPr lang="en-US" altLang="en-GB" sz="1620"/>
              <a:t>rata kanan</a:t>
            </a:r>
            <a:endParaRPr lang="en-US" altLang="en-GB" sz="1620"/>
          </a:p>
          <a:p>
            <a:pPr lvl="1"/>
            <a:r>
              <a:rPr lang="en-US" altLang="en-GB" sz="1620"/>
              <a:t>rata tengah vertikal </a:t>
            </a:r>
            <a:endParaRPr lang="en-US" altLang="en-GB" sz="1620"/>
          </a:p>
          <a:p>
            <a:pPr lvl="1"/>
            <a:r>
              <a:rPr lang="en-US" altLang="en-GB" sz="1620"/>
              <a:t>rata atas</a:t>
            </a:r>
            <a:endParaRPr lang="en-US" altLang="en-GB" sz="1620"/>
          </a:p>
          <a:p>
            <a:pPr lvl="1"/>
            <a:r>
              <a:rPr lang="en-US" altLang="en-GB" sz="1620"/>
              <a:t>rata bawah</a:t>
            </a:r>
            <a:endParaRPr lang="en-US" altLang="en-GB" sz="1620"/>
          </a:p>
          <a:p>
            <a:pPr lvl="1"/>
            <a:r>
              <a:rPr lang="en-US" altLang="en-GB" sz="1620"/>
              <a:t>rata tengah horizontal</a:t>
            </a:r>
            <a:endParaRPr lang="en-US" altLang="en-GB" sz="162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1393" y="2754128"/>
            <a:ext cx="2209365" cy="8666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08328" y="3474076"/>
            <a:ext cx="0" cy="394892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33456" y="3868968"/>
            <a:ext cx="875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atas</a:t>
            </a:r>
            <a:endParaRPr lang="en-US" altLang="en-GB" sz="1400" i="1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89281" y="2457641"/>
            <a:ext cx="14602" cy="393623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88055" y="2208135"/>
            <a:ext cx="765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kiri</a:t>
            </a:r>
            <a:endParaRPr lang="en-US" altLang="en-GB" sz="1400" i="1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135923" y="2210040"/>
            <a:ext cx="4444" cy="64122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368994" y="1931965"/>
            <a:ext cx="1696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vertikal</a:t>
            </a:r>
            <a:endParaRPr lang="en-US" altLang="en-GB" sz="1400" i="1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473042" y="2457641"/>
            <a:ext cx="14602" cy="393623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313688" y="2208135"/>
            <a:ext cx="10242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kanan</a:t>
            </a:r>
            <a:endParaRPr lang="en-US" altLang="en-GB" sz="1400" i="1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87644" y="3474076"/>
            <a:ext cx="0" cy="394892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346067" y="3868968"/>
            <a:ext cx="10636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bawah</a:t>
            </a:r>
            <a:endParaRPr lang="en-US" altLang="en-GB" sz="1400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0367" y="3474076"/>
            <a:ext cx="3809" cy="81771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368994" y="4372424"/>
            <a:ext cx="1905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horizontal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4847271" cy="4972976"/>
          </a:xfrm>
        </p:spPr>
        <p:txBody>
          <a:bodyPr/>
          <a:p>
            <a:r>
              <a:rPr lang="en-US" altLang="en-GB" sz="1800"/>
              <a:t>Distributes digunakan untuk meratakan persebaran objek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sebar vertikal</a:t>
            </a:r>
            <a:endParaRPr lang="en-US" altLang="en-GB" sz="1620"/>
          </a:p>
          <a:p>
            <a:pPr lvl="1"/>
            <a:r>
              <a:rPr lang="en-US" altLang="en-GB" sz="1620"/>
              <a:t>rata sebar horizontal</a:t>
            </a:r>
            <a:endParaRPr lang="en-US" altLang="en-GB" sz="162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250" y="3869603"/>
            <a:ext cx="1828440" cy="70471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68690" y="4070859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66432" y="3917854"/>
            <a:ext cx="144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horizontal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8690" y="4377503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266432" y="4224498"/>
            <a:ext cx="1240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vertikal</a:t>
            </a:r>
            <a:endParaRPr lang="en-US" altLang="en-GB" sz="1400" i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43" y="1378354"/>
            <a:ext cx="3643548" cy="4522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 Box 22"/>
          <p:cNvSpPr txBox="1"/>
          <p:nvPr/>
        </p:nvSpPr>
        <p:spPr>
          <a:xfrm>
            <a:off x="6339862" y="5964056"/>
            <a:ext cx="2033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contoh sebar horizontal</a:t>
            </a:r>
            <a:endParaRPr lang="en-US" altLang="en-GB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9537727" y="1752930"/>
            <a:ext cx="1527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awal objek</a:t>
            </a:r>
            <a:endParaRPr lang="en-US" altLang="en-GB" sz="1400" i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844" y="2682387"/>
            <a:ext cx="419018" cy="3523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844" y="3479155"/>
            <a:ext cx="380925" cy="3142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7765" y="4267670"/>
            <a:ext cx="352356" cy="333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857" y="5136179"/>
            <a:ext cx="314263" cy="342833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537727" y="2705242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0" name="Text Box 29"/>
          <p:cNvSpPr txBox="1"/>
          <p:nvPr/>
        </p:nvSpPr>
        <p:spPr>
          <a:xfrm>
            <a:off x="9537727" y="3486774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1" name="Text Box 30"/>
          <p:cNvSpPr txBox="1"/>
          <p:nvPr/>
        </p:nvSpPr>
        <p:spPr>
          <a:xfrm>
            <a:off x="9537727" y="426767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2" name="Text Box 31"/>
          <p:cNvSpPr txBox="1"/>
          <p:nvPr/>
        </p:nvSpPr>
        <p:spPr>
          <a:xfrm>
            <a:off x="9537727" y="5172367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Blur &amp; transparancy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0718" cy="4972976"/>
          </a:xfrm>
        </p:spPr>
        <p:txBody>
          <a:bodyPr/>
          <a:p>
            <a:r>
              <a:rPr lang="en-US" altLang="en-GB"/>
              <a:t>Blur dan transparansi bisa diatur dari </a:t>
            </a:r>
            <a:r>
              <a:rPr lang="en-US" altLang="en-GB" b="1"/>
              <a:t>fill and stroke panel</a:t>
            </a:r>
            <a:endParaRPr lang="en-US" altLang="en-GB" b="1"/>
          </a:p>
          <a:p>
            <a:endParaRPr lang="en-US" altLang="en-GB" b="1"/>
          </a:p>
          <a:p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755" y="2417009"/>
            <a:ext cx="5494208" cy="3106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6176064" y="4992062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673806" y="4839057"/>
            <a:ext cx="479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76064" y="5298707"/>
            <a:ext cx="497742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673806" y="5145702"/>
            <a:ext cx="1162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transparansi</a:t>
            </a:r>
            <a:endParaRPr lang="en-US" altLang="en-GB" sz="1400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780" y="1152973"/>
            <a:ext cx="2584576" cy="245569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15" y="3915314"/>
            <a:ext cx="2405541" cy="2369988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468526" y="3409954"/>
            <a:ext cx="8851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</a:t>
            </a:r>
            <a:endParaRPr lang="en-US" altLang="en-GB" sz="1400" i="1"/>
          </a:p>
        </p:txBody>
      </p:sp>
      <p:sp>
        <p:nvSpPr>
          <p:cNvPr id="8" name="Text Box 7"/>
          <p:cNvSpPr txBox="1"/>
          <p:nvPr/>
        </p:nvSpPr>
        <p:spPr>
          <a:xfrm>
            <a:off x="8811430" y="6125949"/>
            <a:ext cx="2369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10%, transparansi 50%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9207" y="2155441"/>
            <a:ext cx="2994705" cy="287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Clipping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10780178" cy="4972976"/>
          </a:xfrm>
        </p:spPr>
        <p:txBody>
          <a:bodyPr/>
          <a:p>
            <a:r>
              <a:rPr lang="en-US" altLang="en-GB" sz="1800"/>
              <a:t>Clipping ialah memasukkan gambar ke dalam objek yang menjadi piguranya, sehingga bentuk gambar yang awalnya persegi bisa seolah-olah menjadi seperti foto yang masuk ke pigura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clipping : </a:t>
            </a:r>
            <a:endParaRPr lang="en-US" altLang="en-GB" sz="1800"/>
          </a:p>
          <a:p>
            <a:pPr lvl="1"/>
            <a:r>
              <a:rPr lang="en-US" altLang="en-GB" sz="1600"/>
              <a:t>Import gambar</a:t>
            </a:r>
            <a:endParaRPr lang="en-US" altLang="en-GB" sz="1600"/>
          </a:p>
          <a:p>
            <a:pPr lvl="1"/>
            <a:r>
              <a:rPr lang="en-US" altLang="en-GB" sz="1600"/>
              <a:t>Buat objek yang akan menjadi pigura</a:t>
            </a:r>
            <a:endParaRPr lang="en-US" altLang="en-GB" sz="1600"/>
          </a:p>
          <a:p>
            <a:pPr lvl="1"/>
            <a:r>
              <a:rPr lang="en-US" altLang="en-GB" sz="1600"/>
              <a:t>Posisikan objek tersebut di depan gambar</a:t>
            </a:r>
            <a:endParaRPr lang="en-US" altLang="en-GB" sz="1600"/>
          </a:p>
          <a:p>
            <a:pPr lvl="1"/>
            <a:r>
              <a:rPr lang="en-US" altLang="en-GB" sz="1600"/>
              <a:t>Seleksi semua objeknya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set</a:t>
            </a:r>
            <a:endParaRPr lang="en-US" altLang="en-GB" sz="1600"/>
          </a:p>
          <a:p>
            <a:pPr lvl="1"/>
            <a:endParaRPr lang="en-US" altLang="en-GB" sz="1600"/>
          </a:p>
          <a:p>
            <a:pPr lvl="1"/>
            <a:endParaRPr lang="en-US" altLang="en-GB" sz="1400"/>
          </a:p>
          <a:p>
            <a:pPr lvl="1"/>
            <a:endParaRPr lang="en-US" altLang="en-GB" sz="1200"/>
          </a:p>
          <a:p>
            <a:pPr lvl="1"/>
            <a:endParaRPr lang="en-US" altLang="en-GB" sz="1000"/>
          </a:p>
          <a:p>
            <a:pPr lvl="0"/>
            <a:r>
              <a:rPr lang="en-US" altLang="en-GB" sz="1800">
                <a:sym typeface="+mn-ea"/>
              </a:rPr>
              <a:t>Caranya melepas clipping : </a:t>
            </a:r>
            <a:endParaRPr lang="en-US" altLang="en-GB" sz="1800">
              <a:sym typeface="+mn-ea"/>
            </a:endParaRPr>
          </a:p>
          <a:p>
            <a:pPr lvl="1"/>
            <a:r>
              <a:rPr lang="en-US" altLang="en-GB" sz="1600"/>
              <a:t>pilih gambar yg sudah diclipping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release</a:t>
            </a:r>
            <a:endParaRPr lang="en-US" altLang="en-GB" sz="1600"/>
          </a:p>
          <a:p>
            <a:pPr lvl="0"/>
            <a:endParaRPr lang="en-US" altLang="en-GB" sz="1775"/>
          </a:p>
          <a:p>
            <a:pPr lvl="0"/>
            <a:r>
              <a:rPr lang="en-US" altLang="en-GB" sz="1775"/>
              <a:t>Melepas clipping digunakan ketika kita butuh untuk mengubah posisi gambar dalam pigura</a:t>
            </a:r>
            <a:endParaRPr lang="en-US" altLang="en-GB" sz="177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4" y="1983390"/>
            <a:ext cx="2849319" cy="3220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24" y="4201643"/>
            <a:ext cx="4131767" cy="589164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37294" y="4726050"/>
            <a:ext cx="1705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sebelum di-clipping</a:t>
            </a:r>
            <a:endParaRPr lang="en-US" altLang="en-GB" sz="1400" i="1"/>
          </a:p>
        </p:txBody>
      </p:sp>
      <p:sp>
        <p:nvSpPr>
          <p:cNvPr id="9" name="Text Box 8"/>
          <p:cNvSpPr txBox="1"/>
          <p:nvPr/>
        </p:nvSpPr>
        <p:spPr>
          <a:xfrm>
            <a:off x="9474240" y="4726050"/>
            <a:ext cx="1607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setelah di-clipping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/>
              <a:t>Color gradient ialah perubahan warna dari A ke B pada satu objek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Caranya : </a:t>
            </a:r>
            <a:endParaRPr lang="en-US" altLang="en-GB"/>
          </a:p>
          <a:p>
            <a:pPr lvl="1"/>
            <a:r>
              <a:rPr lang="en-US" altLang="en-GB"/>
              <a:t>seleksi objek</a:t>
            </a:r>
            <a:endParaRPr lang="en-US" altLang="en-GB"/>
          </a:p>
          <a:p>
            <a:pPr lvl="1"/>
            <a:r>
              <a:rPr lang="en-US" altLang="en-GB"/>
              <a:t>pilih </a:t>
            </a:r>
            <a:r>
              <a:rPr lang="en-US" altLang="en-GB" b="1"/>
              <a:t>linear gradient</a:t>
            </a:r>
            <a:r>
              <a:rPr lang="en-US" altLang="en-GB"/>
              <a:t> atau </a:t>
            </a:r>
            <a:r>
              <a:rPr lang="en-US" altLang="en-GB" b="1"/>
              <a:t>radial gradient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859" y="1851336"/>
            <a:ext cx="4642841" cy="231411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9873576" y="1601830"/>
            <a:ext cx="5714" cy="66471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162516" y="1067900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linear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127526" y="1589132"/>
            <a:ext cx="5714" cy="66471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987854" y="1055202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radial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78" y="4722875"/>
            <a:ext cx="3552761" cy="1730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14" y="4695576"/>
            <a:ext cx="3298176" cy="1757334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08543" y="6452910"/>
            <a:ext cx="3553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linear gradient</a:t>
            </a:r>
            <a:endParaRPr lang="en-US" altLang="en-GB" sz="1400"/>
          </a:p>
        </p:txBody>
      </p:sp>
      <p:sp>
        <p:nvSpPr>
          <p:cNvPr id="10" name="Text Box 9"/>
          <p:cNvSpPr txBox="1"/>
          <p:nvPr/>
        </p:nvSpPr>
        <p:spPr>
          <a:xfrm>
            <a:off x="8639379" y="6452910"/>
            <a:ext cx="3299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radial gradient</a:t>
            </a:r>
            <a:endParaRPr lang="en-US" altLang="en-GB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/>
              <a:t>Untuk memodifikasi gradient caranya : </a:t>
            </a:r>
            <a:endParaRPr lang="en-US" altLang="en-GB"/>
          </a:p>
          <a:p>
            <a:pPr lvl="1"/>
            <a:r>
              <a:rPr lang="en-US" altLang="en-GB"/>
              <a:t>klik 2x pada objek, akan muncul garis dengan 2 titik pada pucuknya</a:t>
            </a:r>
            <a:endParaRPr lang="en-US" altLang="en-GB"/>
          </a:p>
          <a:p>
            <a:pPr lvl="1"/>
            <a:r>
              <a:rPr lang="en-US" altLang="en-GB"/>
              <a:t>perhatikan pada toolbox, gradient aktif</a:t>
            </a:r>
            <a:endParaRPr lang="en-US" altLang="en-GB"/>
          </a:p>
          <a:p>
            <a:pPr lvl="1"/>
            <a:r>
              <a:rPr lang="en-US" altLang="en-GB"/>
              <a:t>arah gradient bisa diubah dengan menggeser </a:t>
            </a:r>
            <a:r>
              <a:rPr lang="en-US" altLang="en-GB" b="1"/>
              <a:t>titik gradientnya</a:t>
            </a:r>
            <a:endParaRPr lang="en-US" altLang="en-GB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6710" y="1118055"/>
            <a:ext cx="3500701" cy="189192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800709" y="2291939"/>
            <a:ext cx="453301" cy="25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991244" y="2032275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gradient </a:t>
            </a:r>
            <a:endParaRPr lang="en-US" altLang="en-GB" sz="1400"/>
          </a:p>
          <a:p>
            <a:r>
              <a:rPr lang="en-US" altLang="en-GB" sz="1400"/>
              <a:t>toolbox</a:t>
            </a:r>
            <a:endParaRPr lang="en-US" altLang="en-GB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69" y="3231554"/>
            <a:ext cx="2094453" cy="170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279" y="3230919"/>
            <a:ext cx="1662103" cy="1702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7495969" y="4933654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diagonal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9806279" y="4933654"/>
            <a:ext cx="1920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vertikal</a:t>
            </a:r>
            <a:endParaRPr lang="en-US" altLang="en-GB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biasanya warna yang sama, namun dengan transparansi yang berbeda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warna gradient bisa diubah dengan mengklik titik gradientnya, kemudian pilih warnanya pada </a:t>
            </a:r>
            <a:r>
              <a:rPr lang="en-US" altLang="en-GB" sz="1600" b="1"/>
              <a:t>fill &amp; gradient panel</a:t>
            </a:r>
            <a:endParaRPr lang="en-US" altLang="en-GB" sz="1600" b="1"/>
          </a:p>
          <a:p>
            <a:pPr lvl="1"/>
            <a:r>
              <a:rPr lang="en-US" altLang="en-GB" sz="1600"/>
              <a:t>untuk membuat gradasi tanpa transparansi, ubah warnanya agar memiliki </a:t>
            </a:r>
            <a:br>
              <a:rPr lang="en-US" altLang="en-GB" sz="1600"/>
            </a:br>
            <a:r>
              <a:rPr lang="en-US" altLang="en-GB" sz="1600" b="1"/>
              <a:t>nilai alpha = 255</a:t>
            </a:r>
            <a:endParaRPr lang="en-US" altLang="en-GB" sz="1600" b="1"/>
          </a:p>
          <a:p>
            <a:pPr lvl="1"/>
            <a:endParaRPr lang="en-US" altLang="en-GB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0962" y="1568181"/>
            <a:ext cx="1938273" cy="1410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33" y="1445650"/>
            <a:ext cx="1570681" cy="156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465" y="1568181"/>
            <a:ext cx="1885579" cy="14094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17187" y="2228451"/>
            <a:ext cx="500916" cy="132689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87854" y="2228451"/>
            <a:ext cx="387909" cy="158084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83" y="4410517"/>
            <a:ext cx="4313341" cy="15611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73" y="4410517"/>
            <a:ext cx="4465711" cy="1611948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497946" y="3009348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awal</a:t>
            </a:r>
            <a:endParaRPr lang="en-US" altLang="en-GB" sz="1400"/>
          </a:p>
        </p:txBody>
      </p:sp>
      <p:sp>
        <p:nvSpPr>
          <p:cNvPr id="20" name="Text Box 19"/>
          <p:cNvSpPr txBox="1"/>
          <p:nvPr/>
        </p:nvSpPr>
        <p:spPr>
          <a:xfrm>
            <a:off x="9987854" y="3009348"/>
            <a:ext cx="2095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akhir</a:t>
            </a:r>
            <a:endParaRPr lang="en-US" altLang="en-GB" sz="1400"/>
          </a:p>
        </p:txBody>
      </p:sp>
      <p:sp>
        <p:nvSpPr>
          <p:cNvPr id="21" name="Text Box 20"/>
          <p:cNvSpPr txBox="1"/>
          <p:nvPr/>
        </p:nvSpPr>
        <p:spPr>
          <a:xfrm>
            <a:off x="2298882" y="6022464"/>
            <a:ext cx="2095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0</a:t>
            </a:r>
            <a:endParaRPr lang="en-US" altLang="en-GB" sz="1400"/>
          </a:p>
        </p:txBody>
      </p:sp>
      <p:sp>
        <p:nvSpPr>
          <p:cNvPr id="22" name="Text Box 21"/>
          <p:cNvSpPr txBox="1"/>
          <p:nvPr/>
        </p:nvSpPr>
        <p:spPr>
          <a:xfrm>
            <a:off x="7482637" y="6022464"/>
            <a:ext cx="2095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255</a:t>
            </a:r>
            <a:endParaRPr lang="en-US" altLang="en-GB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5473257" cy="4972976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bisa ditambah atau dikurangi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</a:t>
            </a:r>
            <a:endParaRPr lang="en-US" altLang="en-GB" sz="1600"/>
          </a:p>
          <a:p>
            <a:pPr lvl="1"/>
            <a:r>
              <a:rPr lang="en-US" altLang="en-GB" sz="1600"/>
              <a:t>Pilih edit gradient pada toolbox</a:t>
            </a:r>
            <a:endParaRPr lang="en-US" altLang="en-GB" sz="1600"/>
          </a:p>
          <a:p>
            <a:pPr lvl="1"/>
            <a:r>
              <a:rPr lang="en-US" altLang="en-GB" sz="1600"/>
              <a:t>Pada command bar akan muncul pilihan modifikasi gradient</a:t>
            </a:r>
            <a:br>
              <a:rPr lang="en-US" altLang="en-GB" sz="1600"/>
            </a:b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menambah titik gradient : pilih salah satu titik gradient, kemudian pilih</a:t>
            </a: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menghapus titik gradient, pilih salah satu titik gradient kemudian pilih </a:t>
            </a:r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308" y="2641755"/>
            <a:ext cx="409494" cy="335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32" y="3552801"/>
            <a:ext cx="4696805" cy="354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16" y="4319095"/>
            <a:ext cx="271092" cy="342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589" y="1276139"/>
            <a:ext cx="4490471" cy="22798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068" y="4114665"/>
            <a:ext cx="4539991" cy="228428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386136" y="3576926"/>
            <a:ext cx="43755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setelah menambahkan titik gradient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7385501" y="6398945"/>
            <a:ext cx="437555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titik gradient baru diubah</a:t>
            </a:r>
            <a:endParaRPr lang="en-US" altLang="en-GB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838" y="5075866"/>
            <a:ext cx="326961" cy="3523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665" y="-5674"/>
            <a:ext cx="12240390" cy="684395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083" y="829187"/>
            <a:ext cx="3287383" cy="115610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054" y="2775079"/>
            <a:ext cx="6033852" cy="3068986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77" y="3290597"/>
            <a:ext cx="477426" cy="51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37" y="3962930"/>
            <a:ext cx="415843" cy="410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77" y="4527969"/>
            <a:ext cx="503456" cy="344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07" y="5038408"/>
            <a:ext cx="396529" cy="365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207" y="5543769"/>
            <a:ext cx="465998" cy="4393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Ceritanya, setelah membuat kartu nama, anda ingin promosi produk/buka lowongan pekerjaan. Namun desain </a:t>
            </a:r>
            <a:r>
              <a:rPr lang="en-US" altLang="en-GB">
                <a:sym typeface="+mn-ea"/>
              </a:rPr>
              <a:t>flyer/brosur</a:t>
            </a:r>
            <a:r>
              <a:rPr lang="en-US" altLang="en-GB"/>
              <a:t> sebelum dibawa ke percetakan belum ada. Tugas anda adalah membuatnya.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brosur/flyer : lowongan pekerjaan / menu makanan / katalog produk / brosur promosi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clipping</a:t>
            </a:r>
            <a:endParaRPr lang="en-US" altLang="en-GB"/>
          </a:p>
          <a:p>
            <a:pPr lvl="1"/>
            <a:r>
              <a:rPr lang="en-US" altLang="en-GB"/>
              <a:t>align and distributes</a:t>
            </a:r>
            <a:endParaRPr lang="en-US" altLang="en-GB"/>
          </a:p>
          <a:p>
            <a:pPr lvl="1"/>
            <a:r>
              <a:rPr lang="en-US" altLang="en-GB"/>
              <a:t>shadow</a:t>
            </a:r>
            <a:endParaRPr lang="en-US" altLang="en-GB"/>
          </a:p>
          <a:p>
            <a:pPr lvl="1"/>
            <a:r>
              <a:rPr lang="en-US" altLang="en-GB"/>
              <a:t>gradien warna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</a:t>
            </a:r>
            <a:endParaRPr lang="en-US" altLang="en-GB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contoh-tugas-lowonganpekerj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166" y="1602465"/>
            <a:ext cx="4662522" cy="4656808"/>
          </a:xfrm>
          <a:prstGeom prst="rect">
            <a:avLst/>
          </a:prstGeom>
        </p:spPr>
      </p:pic>
      <p:pic>
        <p:nvPicPr>
          <p:cNvPr id="6" name="Picture 5" descr="contoh-tugas-menumakan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88" y="1038061"/>
            <a:ext cx="5049796" cy="3062002"/>
          </a:xfrm>
          <a:prstGeom prst="rect">
            <a:avLst/>
          </a:prstGeom>
        </p:spPr>
      </p:pic>
      <p:pic>
        <p:nvPicPr>
          <p:cNvPr id="7" name="Picture 6" descr="contoh-tugas-bros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88" y="4100063"/>
            <a:ext cx="3973683" cy="27515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30 Beautiful Color Gradients For Your Next Design Project </a:t>
            </a:r>
            <a:r>
              <a:rPr lang="en-GB" altLang="en-US">
                <a:hlinkClick r:id="rId1" action="ppaction://hlinkfile"/>
              </a:rPr>
              <a:t>https://digitalsynopsis.com/design/beautiful-color-gradients-backgrounds/</a:t>
            </a:r>
            <a:r>
              <a:rPr lang="en-GB" altLang="en-US"/>
              <a:t> </a:t>
            </a:r>
            <a:endParaRPr lang="en-GB" altLang="en-US"/>
          </a:p>
          <a:p>
            <a:r>
              <a:rPr lang="en-GB" altLang="en-US">
                <a:sym typeface="+mn-ea"/>
              </a:rPr>
              <a:t>Inkscape for Noobs – Part II: Practice </a:t>
            </a:r>
            <a:r>
              <a:rPr lang="en-GB" altLang="en-US">
                <a:sym typeface="+mn-ea"/>
                <a:hlinkClick r:id="rId2"/>
              </a:rPr>
              <a:t>http://vektorrascheln.de/posts/2015/Dec/inkscape-fuer-einsteiger-teil-ii-praxis-en.html</a:t>
            </a:r>
            <a:endParaRPr lang="en-GB" altLang="en-US">
              <a:sym typeface="+mn-ea"/>
              <a:hlinkClick r:id="rId2"/>
            </a:endParaRPr>
          </a:p>
          <a:p>
            <a:r>
              <a:rPr lang="en-US" altLang="en-GB"/>
              <a:t>Tipografi, arti dan fungsinya </a:t>
            </a:r>
            <a:r>
              <a:rPr lang="en-US" altLang="en-GB">
                <a:hlinkClick r:id="rId3"/>
              </a:rPr>
              <a:t>http://helliumworks.blogspot.kr/2010/12/tipografi-arti-dan-fungsinya.html</a:t>
            </a:r>
            <a:endParaRPr lang="en-US" altLang="en-GB">
              <a:hlinkClick r:id="rId3"/>
            </a:endParaRPr>
          </a:p>
          <a:p>
            <a:r>
              <a:rPr lang="en-US" altLang="en-GB"/>
              <a:t>17 Jenis font untuk desain </a:t>
            </a:r>
            <a:r>
              <a:rPr lang="en-US" altLang="en-GB">
                <a:hlinkClick r:id="rId4" action="ppaction://hlinkfile"/>
              </a:rPr>
              <a:t>https://www.decodeko.co.id/blog/jenis-jenis-font/</a:t>
            </a:r>
            <a:endParaRPr lang="en-US" altLang="en-GB"/>
          </a:p>
          <a:p>
            <a:r>
              <a:rPr lang="en-US" altLang="en-GB"/>
              <a:t>Permainan Warna Dalam Desain Agar Terlihat Lebih Profesional </a:t>
            </a:r>
            <a:r>
              <a:rPr lang="en-GB" altLang="en-US"/>
              <a:t> </a:t>
            </a:r>
            <a:r>
              <a:rPr lang="en-GB" altLang="en-US">
                <a:hlinkClick r:id="rId5"/>
              </a:rPr>
              <a:t>http://blog.sribu.com/permainan-warna-dalam-desain-agar-terlihat-lebih-profesional/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40"/>
            <a:ext cx="3129299" cy="44326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59" y="-595"/>
            <a:ext cx="3129934" cy="4433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08" y="40"/>
            <a:ext cx="3456260" cy="3456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73" y="3456300"/>
            <a:ext cx="3456894" cy="34568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30" y="6389"/>
            <a:ext cx="2475378" cy="34499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930" y="3456300"/>
            <a:ext cx="2465855" cy="340673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406" y="4684148"/>
            <a:ext cx="3275320" cy="951043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" y="5635191"/>
            <a:ext cx="6259233" cy="10469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Pertemuan 1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Mengapa Inkscape?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Hukum menggunakan software bajakan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Software gratisan apakah mumpuni?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Vector vs Bitmap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pPr>
              <a:lnSpc>
                <a:spcPct val="100000"/>
              </a:lnSpc>
            </a:pPr>
            <a:r>
              <a:rPr lang="en-US" altLang="en-GB"/>
              <a:t>Antarmuka Inkscape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antarmuka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Membuat objek persegi, lingkaran, teks, bintang-x dan segi-x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objek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Ekspor dan impor gambar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Setting ukuran dokumen </a:t>
            </a: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Materi pertemuan 2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1800" b="1"/>
              <a:t>Teori</a:t>
            </a:r>
            <a:endParaRPr lang="en-US" altLang="en-GB" sz="1800" b="1"/>
          </a:p>
          <a:p>
            <a:r>
              <a:rPr lang="en-US" altLang="en-GB" sz="1600"/>
              <a:t>Tipografi</a:t>
            </a:r>
            <a:endParaRPr lang="en-US" altLang="en-GB" sz="1600"/>
          </a:p>
          <a:p>
            <a:r>
              <a:rPr lang="en-US" altLang="en-GB" sz="1600"/>
              <a:t>Kombinasi warna</a:t>
            </a:r>
            <a:endParaRPr lang="en-US" altLang="en-GB" sz="1600"/>
          </a:p>
          <a:p>
            <a:r>
              <a:rPr lang="en-US" altLang="en-GB" sz="1600"/>
              <a:t>Layout dokumen</a:t>
            </a:r>
            <a:endParaRPr lang="en-US" altLang="en-GB" sz="16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Praktek</a:t>
            </a:r>
            <a:endParaRPr lang="en-US" altLang="en-GB" sz="1800" b="1"/>
          </a:p>
          <a:p>
            <a:r>
              <a:rPr lang="en-US" altLang="en-GB" sz="1600"/>
              <a:t>Seleksi objek</a:t>
            </a:r>
            <a:endParaRPr lang="en-US" altLang="en-GB" sz="1600"/>
          </a:p>
          <a:p>
            <a:r>
              <a:rPr lang="en-US" altLang="en-GB" sz="1600"/>
              <a:t>Group and ungroup</a:t>
            </a:r>
            <a:endParaRPr lang="en-US" altLang="en-GB" sz="1600"/>
          </a:p>
          <a:p>
            <a:r>
              <a:rPr lang="en-US" altLang="en-GB" sz="1600"/>
              <a:t>Object position</a:t>
            </a:r>
            <a:endParaRPr lang="en-US" altLang="en-GB" sz="1600"/>
          </a:p>
          <a:p>
            <a:r>
              <a:rPr lang="en-US" altLang="en-GB" sz="1600"/>
              <a:t>Align and distributes</a:t>
            </a:r>
            <a:endParaRPr lang="en-US" altLang="en-GB" sz="1600"/>
          </a:p>
          <a:p>
            <a:r>
              <a:rPr lang="en-US" altLang="en-GB" sz="1600"/>
              <a:t>Shadow &amp; Blur</a:t>
            </a:r>
            <a:endParaRPr lang="en-US" altLang="en-GB" sz="1600"/>
          </a:p>
          <a:p>
            <a:r>
              <a:rPr lang="en-US" altLang="en-GB" sz="1600"/>
              <a:t>Clipping</a:t>
            </a:r>
            <a:endParaRPr lang="en-US" altLang="en-GB" sz="1600"/>
          </a:p>
          <a:p>
            <a:r>
              <a:rPr lang="en-US" altLang="en-GB" sz="1600">
                <a:sym typeface="+mn-ea"/>
              </a:rPr>
              <a:t>Color gradient </a:t>
            </a:r>
            <a:endParaRPr lang="en-US" altLang="en-GB" sz="1600"/>
          </a:p>
          <a:p>
            <a:r>
              <a:rPr lang="en-US" altLang="en-GB" sz="1600"/>
              <a:t>Path</a:t>
            </a:r>
            <a:endParaRPr lang="en-US" altLang="en-GB" sz="1600"/>
          </a:p>
          <a:p>
            <a:r>
              <a:rPr lang="en-US" altLang="en-GB" sz="1600"/>
              <a:t>Object to path</a:t>
            </a:r>
            <a:endParaRPr lang="en-US" altLang="en-GB" sz="1600"/>
          </a:p>
          <a:p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Tugas</a:t>
            </a:r>
            <a:endParaRPr lang="en-US" altLang="en-GB" sz="1800" b="1"/>
          </a:p>
          <a:p>
            <a:endParaRPr lang="en-US" altLang="en-GB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698" y="-18371"/>
            <a:ext cx="12211821" cy="6871887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8943" y="2244323"/>
            <a:ext cx="9305363" cy="160750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Tipografi ilmu dalam memilih menata huruf pada ruang-ruang yang tersedia untuk menciptakan kesan tertentu, sehingga menolong pembaca untuk mendapatkan kenyamanan membaca semaksimal mungkin</a:t>
            </a:r>
            <a:endParaRPr lang="en-US" altLang="en-GB" sz="1800"/>
          </a:p>
          <a:p>
            <a:endParaRPr lang="en-US" altLang="en-GB" sz="1600"/>
          </a:p>
          <a:p>
            <a:pPr marL="0" indent="0">
              <a:buNone/>
            </a:pPr>
            <a:r>
              <a:rPr lang="en-US" altLang="en-GB" sz="1800"/>
              <a:t>Tipografi erat kaitannya dengan font. Ada </a:t>
            </a:r>
            <a:r>
              <a:rPr lang="en-US" altLang="en-GB" sz="1800" b="1"/>
              <a:t>17 tipe font</a:t>
            </a:r>
            <a:r>
              <a:rPr lang="en-US" altLang="en-GB" sz="1800"/>
              <a:t> yang perlu anda ketahui : </a:t>
            </a: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Serif</a:t>
            </a:r>
            <a:br>
              <a:rPr lang="en-US" altLang="en-GB" sz="1800"/>
            </a:br>
            <a:r>
              <a:rPr lang="en-US" altLang="en-GB" sz="1800"/>
              <a:t>Jenis tipografi yang terdiri dari garis dengan tanda guratan kecil yang mudah dibaca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Sans Serif</a:t>
            </a:r>
            <a:br>
              <a:rPr lang="en-US" altLang="en-GB" sz="1800" b="1"/>
            </a:br>
            <a:r>
              <a:rPr lang="en-US" altLang="en-GB" sz="1800"/>
              <a:t>Font Sans Serif adalah tipografi yang terdiri dari guratan garis sederhana. Jenis ini tidak memiliki hiasan atau guratan kecil seperti ujung dari karakter tipografi Serif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045" y="2950939"/>
            <a:ext cx="3476576" cy="175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45" y="4797791"/>
            <a:ext cx="3240402" cy="16348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80" y="1152973"/>
            <a:ext cx="7679448" cy="4972976"/>
          </a:xfrm>
        </p:spPr>
        <p:txBody>
          <a:bodyPr/>
          <a:p>
            <a:pPr>
              <a:buFont typeface="+mj-lt"/>
              <a:buAutoNum type="arabicPeriod" startAt="3"/>
            </a:pPr>
            <a:r>
              <a:rPr lang="en-US" altLang="en-GB" sz="1800" b="1"/>
              <a:t>Display</a:t>
            </a:r>
            <a:br>
              <a:rPr lang="en-US" altLang="en-GB" sz="1800"/>
            </a:br>
            <a:r>
              <a:rPr lang="en-US" altLang="en-GB" sz="1800"/>
              <a:t>Jenis font Display juga dikenal sebagai font untuk judul yang dimaksudkan untuk menarik perhatian pembaca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Slab Serif</a:t>
            </a:r>
            <a:br>
              <a:rPr lang="en-US" altLang="en-GB" sz="1800" b="1"/>
            </a:br>
            <a:r>
              <a:rPr lang="en-US" altLang="en-GB" sz="1800"/>
              <a:t>Slab Serif berukuran besar dan tebal sehingga mampu menarik perhatian</a:t>
            </a: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Hand drawn</a:t>
            </a:r>
            <a:br>
              <a:rPr lang="en-US" altLang="en-GB" sz="1800"/>
            </a:br>
            <a:r>
              <a:rPr lang="en-US" altLang="en-GB" sz="1800"/>
              <a:t>Tipe font seperti tulisan tangan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587" y="1344705"/>
            <a:ext cx="3184533" cy="1606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87" y="3042361"/>
            <a:ext cx="3166122" cy="1597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80" y="4764142"/>
            <a:ext cx="3144536" cy="1585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8204</Words>
  <Application>WPS Presentation</Application>
  <PresentationFormat>Widescreen</PresentationFormat>
  <Paragraphs>375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Review Pertemuan 1</vt:lpstr>
      <vt:lpstr>Materi pertemuan 2</vt:lpstr>
      <vt:lpstr>PowerPoint 演示文稿</vt:lpstr>
      <vt:lpstr>Tipografi</vt:lpstr>
      <vt:lpstr>Tipografi - jenis font</vt:lpstr>
      <vt:lpstr>Tipografi - jenis font</vt:lpstr>
      <vt:lpstr>Tipografi - jenis font</vt:lpstr>
      <vt:lpstr>Tipografi - Download font</vt:lpstr>
      <vt:lpstr>Buku Tipografi dalam Desain Grafis</vt:lpstr>
      <vt:lpstr>Kombinasi Warna</vt:lpstr>
      <vt:lpstr>Layout Dokumen</vt:lpstr>
      <vt:lpstr>PowerPoint 演示文稿</vt:lpstr>
      <vt:lpstr>Seleksi objek</vt:lpstr>
      <vt:lpstr>Seleksi objek</vt:lpstr>
      <vt:lpstr>Group &amp; ungroup</vt:lpstr>
      <vt:lpstr>Object position (posisi objek)</vt:lpstr>
      <vt:lpstr>Align and distributes</vt:lpstr>
      <vt:lpstr>Align and distributes</vt:lpstr>
      <vt:lpstr>Blur &amp; transparancy</vt:lpstr>
      <vt:lpstr>Clipping</vt:lpstr>
      <vt:lpstr>Color gradient / gradasi warna</vt:lpstr>
      <vt:lpstr>Color gradient / gradasi warna</vt:lpstr>
      <vt:lpstr>Color gradient / gradasi warna</vt:lpstr>
      <vt:lpstr>Color gradient / gradasi warna</vt:lpstr>
      <vt:lpstr>PowerPoint 演示文稿</vt:lpstr>
      <vt:lpstr>Tugas!</vt:lpstr>
      <vt:lpstr>Contoh Tugas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237</cp:revision>
  <dcterms:created xsi:type="dcterms:W3CDTF">2017-11-11T10:54:00Z</dcterms:created>
  <dcterms:modified xsi:type="dcterms:W3CDTF">2017-12-02T12:15:03Z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